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EFE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137160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D7768"/>
                </a:solidFill>
                <a:latin typeface="JetBrains Mono"/>
              </a:rPr>
              <a:t>CLIENT SUMMARY · PREPARED WITH INCEPTA STUDIO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920240"/>
            <a:ext cx="109728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400" b="0">
                <a:solidFill>
                  <a:srgbClr val="14120E"/>
                </a:solidFill>
                <a:latin typeface="Instrument Serif"/>
              </a:rPr>
              <a:t>Your Insurance Quotes, Compared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004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7D7768"/>
                </a:solidFill>
                <a:latin typeface="JetBrains Mono"/>
              </a:rPr>
              <a:t>PREPARED FOR KESTREL CUSTOM MILLWORK LLC · COMMERCIAL PACKAGE · TERM 08/01/2026 – 08/01/2027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4023360"/>
            <a:ext cx="96012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4A453B"/>
                </a:solidFill>
                <a:latin typeface="Space Grotesk"/>
              </a:rPr>
              <a:t>We compared two quotes for your business insurance against your expiring policy – one from Alder National, one from Crestline. Both cover your building, equipment, and liability at the same limits. Four things stand out, and three of them matter.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63550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7D7768"/>
                </a:solidFill>
                <a:latin typeface="JetBrains Mono"/>
              </a:rPr>
              <a:t>SAMPLE DOCUMENT · ALL NAMES, CARRIERS &amp; FIGURES ARE FICTIONAL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0" y="63550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7D7768"/>
                </a:solidFill>
                <a:latin typeface="JetBrains Mono"/>
              </a:rPr>
              <a:t>INCEPTAPARTNERS.COM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EFE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>
                <a:solidFill>
                  <a:srgbClr val="14120E"/>
                </a:solidFill>
                <a:latin typeface="Instrument Serif"/>
              </a:rPr>
              <a:t>Four things stand out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554480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D7768"/>
                </a:solidFill>
                <a:latin typeface="JetBrains Mono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1508760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4120E"/>
                </a:solidFill>
                <a:latin typeface="Space Grotesk"/>
              </a:rPr>
              <a:t>Out of pocket after property damage:</a:t>
            </a:r>
            <a:r>
              <a:rPr sz="1400">
                <a:solidFill>
                  <a:srgbClr val="4A453B"/>
                </a:solidFill>
                <a:latin typeface="Space Grotesk"/>
              </a:rPr>
              <a:t> $2,500 with Alder National vs $10,000 with Crestline.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670048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D7768"/>
                </a:solidFill>
                <a:latin typeface="JetBrains Mono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624328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4120E"/>
                </a:solidFill>
                <a:latin typeface="Space Grotesk"/>
              </a:rPr>
              <a:t>Contract coverage your general contractors require:</a:t>
            </a:r>
            <a:r>
              <a:rPr sz="1400">
                <a:solidFill>
                  <a:srgbClr val="4A453B"/>
                </a:solidFill>
                <a:latin typeface="Space Grotesk"/>
              </a:rPr>
              <a:t> included with Alder National; missing from the Crestline quote.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3785615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D7768"/>
                </a:solidFill>
                <a:latin typeface="JetBrains Mono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739896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4120E"/>
                </a:solidFill>
                <a:latin typeface="Space Grotesk"/>
              </a:rPr>
              <a:t>New this renewal:</a:t>
            </a:r>
            <a:r>
              <a:rPr sz="1400">
                <a:solidFill>
                  <a:srgbClr val="4A453B"/>
                </a:solidFill>
                <a:latin typeface="Space Grotesk"/>
              </a:rPr>
              <a:t> both quotes add a wind/hail deductible of about $8,500 – storm damage that used to cost you $2,500 out of pocket now costs more.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4901183"/>
            <a:ext cx="5486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7D7768"/>
                </a:solidFill>
                <a:latin typeface="JetBrains Mono"/>
              </a:rPr>
              <a:t>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4855464"/>
            <a:ext cx="10058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4120E"/>
                </a:solidFill>
                <a:latin typeface="Space Grotesk"/>
              </a:rPr>
              <a:t>Price:</a:t>
            </a:r>
            <a:r>
              <a:rPr sz="1400">
                <a:solidFill>
                  <a:srgbClr val="4A453B"/>
                </a:solidFill>
                <a:latin typeface="Space Grotesk"/>
              </a:rPr>
              <a:t> both quotes are up from last year – Crestline by about $73 a month, Alder National by about $300.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63550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7D7768"/>
                </a:solidFill>
                <a:latin typeface="JetBrains Mono"/>
              </a:rPr>
              <a:t>SAMPLE DOCUMENT · ALL NAMES, CARRIERS &amp; FIGURES ARE FICTIONAL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412480" y="63550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7D7768"/>
                </a:solidFill>
                <a:latin typeface="JetBrains Mono"/>
              </a:rPr>
              <a:t>INCEPTAPARTNERS.COM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EFE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0292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>
                <a:solidFill>
                  <a:srgbClr val="14120E"/>
                </a:solidFill>
                <a:latin typeface="Instrument Serif"/>
              </a:rPr>
              <a:t>Side by side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640080" y="1280160"/>
          <a:ext cx="10881359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039"/>
                <a:gridCol w="2377440"/>
                <a:gridCol w="2377440"/>
                <a:gridCol w="2377440"/>
              </a:tblGrid>
              <a:tr h="600891"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F4EFE3"/>
                          </a:solidFill>
                          <a:latin typeface="Space Grotesk"/>
                        </a:rPr>
                        <a:t>Field</a:t>
                      </a:r>
                    </a:p>
                  </a:txBody>
                  <a:tcPr>
                    <a:solidFill>
                      <a:srgbClr val="14120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F4EFE3"/>
                          </a:solidFill>
                          <a:latin typeface="Space Grotesk"/>
                        </a:rPr>
                        <a:t>Expiring · Hartwell Mutual</a:t>
                      </a:r>
                    </a:p>
                  </a:txBody>
                  <a:tcPr>
                    <a:solidFill>
                      <a:srgbClr val="14120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F4EFE3"/>
                          </a:solidFill>
                          <a:latin typeface="Space Grotesk"/>
                        </a:rPr>
                        <a:t>Quote A · Alder National</a:t>
                      </a:r>
                    </a:p>
                  </a:txBody>
                  <a:tcPr>
                    <a:solidFill>
                      <a:srgbClr val="14120E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F4EFE3"/>
                          </a:solidFill>
                          <a:latin typeface="Space Grotesk"/>
                        </a:rPr>
                        <a:t>Quote B · Crestline</a:t>
                      </a:r>
                    </a:p>
                  </a:txBody>
                  <a:tcPr>
                    <a:solidFill>
                      <a:srgbClr val="14120E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96601C"/>
                          </a:solidFill>
                          <a:latin typeface="Space Grotesk"/>
                        </a:rPr>
                        <a:t>⚑ Total annual premium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$15,340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$18,940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$16,210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96601C"/>
                          </a:solidFill>
                          <a:latin typeface="Space Grotesk"/>
                        </a:rPr>
                        <a:t>⚑ Property deductible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$2,500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$2,500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$10,000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96601C"/>
                          </a:solidFill>
                          <a:latin typeface="Space Grotesk"/>
                        </a:rPr>
                        <a:t>⚑ Wind/hail deductible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None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1%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1%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r>
                        <a:rPr sz="1150" b="1">
                          <a:solidFill>
                            <a:srgbClr val="96601C"/>
                          </a:solidFill>
                          <a:latin typeface="Space Grotesk"/>
                        </a:rPr>
                        <a:t>⚑ Addl insured – completed ops (CG 20 37)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Included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Included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Not included</a:t>
                      </a:r>
                    </a:p>
                  </a:txBody>
                  <a:tcPr>
                    <a:solidFill>
                      <a:srgbClr val="ECDFC8"/>
                    </a:solidFill>
                  </a:tcPr>
                </a:tc>
              </a:tr>
              <a:tr h="600891"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Liability limits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$1M / $2M agg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$1M / $2M agg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$1M / $2M agg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</a:tr>
              <a:tr h="600894"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Building &amp; BPP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$850,000 / $210,000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$850,000 / $210,000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  <a:tc>
                  <a:txBody>
                    <a:bodyPr wrap="square"/>
                    <a:lstStyle/>
                    <a:p>
                      <a:r>
                        <a:rPr sz="1150" b="0">
                          <a:solidFill>
                            <a:srgbClr val="4A453B"/>
                          </a:solidFill>
                          <a:latin typeface="Space Grotesk"/>
                        </a:rPr>
                        <a:t>$850,000 / $210,000</a:t>
                      </a:r>
                    </a:p>
                  </a:txBody>
                  <a:tcPr>
                    <a:solidFill>
                      <a:srgbClr val="F4EFE3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40080" y="63550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7D7768"/>
                </a:solidFill>
                <a:latin typeface="JetBrains Mono"/>
              </a:rPr>
              <a:t>SAMPLE DOCUMENT · ALL NAMES, CARRIERS &amp; FIGURES ARE FICTIONAL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12480" y="63550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7D7768"/>
                </a:solidFill>
                <a:latin typeface="JetBrains Mono"/>
              </a:rPr>
              <a:t>INCEPTAPARTNERS.COM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EFE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600" b="0">
                <a:solidFill>
                  <a:srgbClr val="14120E"/>
                </a:solidFill>
                <a:latin typeface="Instrument Serif"/>
              </a:rPr>
              <a:t>Our recommendation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645920"/>
            <a:ext cx="10515600" cy="23774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900">
                <a:solidFill>
                  <a:srgbClr val="14120E"/>
                </a:solidFill>
                <a:latin typeface="Space Grotesk"/>
              </a:rPr>
              <a:t>The Alder National quote. The monthly savings on the other option disappears the first time either difference matters – and the missing contract coverage would put you in breach on active jobs.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931920"/>
            <a:ext cx="105156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>
                <a:solidFill>
                  <a:srgbClr val="7D7768"/>
                </a:solidFill>
                <a:latin typeface="Space Grotesk"/>
              </a:rPr>
              <a:t>Questions? Your broker can walk you through any line of this comparison.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35508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7D7768"/>
                </a:solidFill>
                <a:latin typeface="JetBrains Mono"/>
              </a:rPr>
              <a:t>SAMPLE DOCUMENT · ALL NAMES, CARRIERS &amp; FIGURES ARE FICTIONAL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12480" y="6355080"/>
            <a:ext cx="31089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800" b="0">
                <a:solidFill>
                  <a:srgbClr val="7D7768"/>
                </a:solidFill>
                <a:latin typeface="JetBrains Mono"/>
              </a:rPr>
              <a:t>INCEPTAPARTNERS.COM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